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7"/>
    <p:restoredTop sz="96291"/>
  </p:normalViewPr>
  <p:slideViewPr>
    <p:cSldViewPr snapToGrid="0" snapToObjects="1">
      <p:cViewPr varScale="1">
        <p:scale>
          <a:sx n="131" d="100"/>
          <a:sy n="131" d="100"/>
        </p:scale>
        <p:origin x="18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DE7F0-D6E4-834D-A043-596EDE7F93D3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D40B1-AAC3-1646-8D97-7B3C107924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34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D40B1-AAC3-1646-8D97-7B3C1079249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06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D40B1-AAC3-1646-8D97-7B3C1079249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88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B0FCB-F2AD-B348-A6E8-335D9BD7A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439DD8-13AA-DA48-8A84-4C1676EB4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0E58D4-BB23-124F-B988-131990E3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F1CD37-68EB-7047-B9C2-06994393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0FF021-CEC8-7949-A6AF-053906B4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625627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CB07E-0C55-AD40-93EB-3E791507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F0BA26-C0BD-1540-91CC-F207CDB4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4DDD85-C794-BE4C-A787-9FE92B9C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F73B2-1927-1E44-A10D-B55AA85E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44151E-71BF-0845-B176-C087872A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968099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45ADA0-7E20-F743-88AA-440AD23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DE72473-4EE9-1046-A7A4-B97FBDC70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84B6D4-2C74-484F-88E9-CCBAEDBD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E88DD7-F0FB-A348-B0C2-024BE97C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892BB0-A17D-1E46-9242-067064A6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798160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0A48F-F52D-E54A-9407-151C8975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EF6A6D-6566-A044-AC69-FBFD4BD3F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23FE8B-0634-4E44-9004-D788FB9F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282E7C-7364-2E4A-A88E-84067877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74A9CF-F703-5A41-9059-1C2B3494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902619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FCCEF-5678-D344-84FC-2E434D37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CEFEF-57B5-5A44-90CF-54F0DF4C5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4EF988-3AFB-4544-A147-88CE2CB0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757A2D-C2A8-3848-830A-B9027F17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63EE13-184B-F844-AB95-F6102DEF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917739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BB047-BEC2-4647-AC74-43B0F3FD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49FE1D-FBD4-2C46-9388-1CE80C7DD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F101B5-07FE-EF47-A7EA-43C61DC7B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0427B4A-2AA4-F64B-9CB3-2FA6E19A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65A0E9-2675-464A-9A4B-4F80CE19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D47BF3-886B-5C4D-883E-96CFD9B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472880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96C02-4659-2041-93E8-E90A953C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CFF70C-FE45-904F-8BCF-585241336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8AEDDE-2A8D-6F45-AAF6-6479112ED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72008A-2BA3-5C49-9EC8-CE90CFACE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0DE743-FB44-7A41-A927-75F62A904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EDF5747-C9E0-B44A-87AC-25DEB374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A973A7-5D8B-8149-B776-35A84EAA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EBB2CC-7882-AF4C-A5B5-8FECF6A7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729827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E6EE8-AB3C-BB4D-8122-C64F5C07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53D1E9-1D2E-A144-8432-5593489DB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027EB1-5F49-A54B-9EF6-C493416D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3E8487-DB47-364D-A4A8-C61F3596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720336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8CF6CDF-A32D-EA41-8122-89CD55F8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F16172-7A9D-9D42-98EC-C07C564D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1A459D-D565-CF41-A130-AB0732D0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675191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E878B-7F5E-144E-8604-48A376FD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13DD9-C626-214E-8FA1-B7105BB8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A6BD12-77D6-7E43-8294-AC3229610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9CF223-80A2-F243-9A03-A5A3C999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25AA63-2709-DE44-B833-ED54774D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4F3E58-04C6-0A4E-9D78-0D92E536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154118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9BD14-4AEF-3E44-88AC-686DC8CA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3558EF-7B7E-E84F-9F68-7438B7110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0A0F14-D9D9-1345-9722-FA16FA102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0E8236-F5AF-A940-B54F-7BF62039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D1755F-D3BB-2D47-98A3-06965D8A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2894B5-EF17-B14A-846A-098B92BB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620336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E3C0F6-C23E-D243-BEF1-4C838EB1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71CDBF-0B5E-5340-88FF-2D57D485C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292274-E836-EC4D-9F22-474AE5C31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CCB97-EB4B-FC41-801B-253489DAD0F9}" type="datetimeFigureOut">
              <a:rPr lang="nl-NL" smtClean="0"/>
              <a:t>01-12-2021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50248F-D29C-6448-98F8-F574C6DB3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719D22-0476-0E48-81B0-032555409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50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mailto:secretaris@covsdoetinchem.nl" TargetMode="Externa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64C4ED-CD77-8847-B29C-2AB40B2E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30252">
            <a:off x="-1395669" y="-1306782"/>
            <a:ext cx="14216088" cy="899471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A3BBD78-306F-FC41-AB0B-7E99AEA1E13F}"/>
              </a:ext>
            </a:extLst>
          </p:cNvPr>
          <p:cNvSpPr/>
          <p:nvPr/>
        </p:nvSpPr>
        <p:spPr>
          <a:xfrm>
            <a:off x="1671638" y="2553097"/>
            <a:ext cx="8672512" cy="157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4C5218-F50F-FD4C-81FE-E488BF5B6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634" y="1122363"/>
            <a:ext cx="8672513" cy="2422528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Avenir Black" panose="02000503020000020003" pitchFamily="2" charset="0"/>
              </a:rPr>
              <a:t>Presentatie Werving &amp; Behoud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B0CE889-2892-E747-B0FF-039454E14BDD}"/>
              </a:ext>
            </a:extLst>
          </p:cNvPr>
          <p:cNvSpPr/>
          <p:nvPr/>
        </p:nvSpPr>
        <p:spPr>
          <a:xfrm>
            <a:off x="1671635" y="3544891"/>
            <a:ext cx="8672512" cy="57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D5B399-6155-FD41-92F9-9D4B4A3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6" y="3686174"/>
            <a:ext cx="8672513" cy="1571626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Scheidsrechtersvereniging Doetinchem en Omstreken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DCA4F1-5BC7-0C4C-BDB4-BD77735058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11061" y="4001992"/>
            <a:ext cx="2969878" cy="2229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83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52F94-7BD9-3E45-877A-361B6E78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SDO – Wie wat waar?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47913-63C3-A641-A5EA-E9320F0E5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Scheidsrechtersvereniging Doetinchem en Omstreken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, een vereniging met ruim negentig leden van jong tot oud vanuit de gehele regio!</a:t>
            </a:r>
          </a:p>
          <a:p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Onderdeel van de landelijke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COVS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(Centrale Organisatie van Voetbal Scheidsrechters)</a:t>
            </a:r>
          </a:p>
          <a:p>
            <a:pPr marL="0" indent="0">
              <a:buNone/>
            </a:pP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Club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- en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KNVB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-scheidsrechters onder een dak </a:t>
            </a:r>
          </a:p>
        </p:txBody>
      </p:sp>
      <p:sp>
        <p:nvSpPr>
          <p:cNvPr id="4" name="Rechthoekige driehoek 3">
            <a:extLst>
              <a:ext uri="{FF2B5EF4-FFF2-40B4-BE49-F238E27FC236}">
                <a16:creationId xmlns:a16="http://schemas.microsoft.com/office/drawing/2014/main" id="{84EE50FB-0979-3444-A6AC-427345A14A32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F522C311-74A3-3C42-B304-1A201EBEAAB0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8AC24E-FF3D-4E4C-9BE6-67A0F62B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73388"/>
      </p:ext>
    </p:extLst>
  </p:cSld>
  <p:clrMapOvr>
    <a:masterClrMapping/>
  </p:clrMapOvr>
  <p:transition spd="slow" advClick="0" advTm="8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441586C-AEA6-BB41-93D5-6A04259343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-637685"/>
            <a:ext cx="12430125" cy="8292223"/>
          </a:xfrm>
          <a:prstGeom prst="rect">
            <a:avLst/>
          </a:prstGeom>
        </p:spPr>
      </p:pic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C4DD7776-B563-314D-A234-BE4FCF53EF98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8" name="Rechthoekige driehoek 7">
            <a:extLst>
              <a:ext uri="{FF2B5EF4-FFF2-40B4-BE49-F238E27FC236}">
                <a16:creationId xmlns:a16="http://schemas.microsoft.com/office/drawing/2014/main" id="{BFF2A9DE-61FA-7F44-BA60-ED86CF685FD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1B38678-1908-0143-B538-713F26A2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7666"/>
      </p:ext>
    </p:extLst>
  </p:cSld>
  <p:clrMapOvr>
    <a:masterClrMapping/>
  </p:clrMapOvr>
  <p:transition spd="slow" advClick="0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02BA22B-14B3-104C-8208-B61FE95A39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Wat doet de SDO?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1695817-4739-5848-92F8-571DB98CF8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Het aanbieden van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trainingen: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elke donderdag van 19.45 – 21.00 uur</a:t>
            </a:r>
          </a:p>
          <a:p>
            <a:pPr marL="0" indent="0">
              <a:buNone/>
            </a:pPr>
            <a:endParaRPr lang="nl-NL" sz="1800" i="1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Elke derde donderdag van de maand: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spelregels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in verschillende vormen</a:t>
            </a:r>
          </a:p>
          <a:p>
            <a:pPr marL="0" indent="0">
              <a:buNone/>
            </a:pPr>
            <a:r>
              <a:rPr lang="nl-NL" sz="2400" i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	</a:t>
            </a: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Organiseren presentaties over het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technische kant 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van het fluiten</a:t>
            </a:r>
          </a:p>
          <a:p>
            <a:pPr marL="0" indent="0">
              <a:buNone/>
            </a:pP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We verzorgen de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aanstellingen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binnen de Achterhoek 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Cup en 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andere toernooien</a:t>
            </a:r>
            <a:endParaRPr lang="nl-NL" sz="1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5B8F89-EEC7-B241-84EA-773984FFFF2A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6A15CA63-5066-6547-9ADD-856B84103A8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B0F32D-EAC9-A041-B04C-E5CE8C04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36601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4FB78D7-382E-7248-89F9-B6C16DF5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6643" y="-53975"/>
            <a:ext cx="13598269" cy="7297738"/>
          </a:xfrm>
          <a:prstGeom prst="rect">
            <a:avLst/>
          </a:prstGeom>
        </p:spPr>
      </p:pic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F6BC68-FCB2-824D-B295-EAA4D7F79B73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10AEBD4E-D240-6F48-BFA5-1E5F62F1ABC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BA2084-E8AC-0744-8051-8ABC5294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16282"/>
      </p:ext>
    </p:extLst>
  </p:cSld>
  <p:clrMapOvr>
    <a:masterClrMapping/>
  </p:clrMapOvr>
  <p:transition spd="slow" advClick="0" advTm="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03FD1C3-FC86-024F-B89C-6CF49440B1BA}"/>
              </a:ext>
            </a:extLst>
          </p:cNvPr>
          <p:cNvSpPr/>
          <p:nvPr/>
        </p:nvSpPr>
        <p:spPr>
          <a:xfrm>
            <a:off x="1257300" y="4494897"/>
            <a:ext cx="9664700" cy="919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02BA22B-14B3-104C-8208-B61FE95A39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Doen we nog meer? Ja zeker!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1695817-4739-5848-92F8-571DB98CF8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Organiseren van activiteiten die in het teken staan van </a:t>
            </a:r>
            <a:r>
              <a:rPr lang="nl-NL" sz="22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ontspanning</a:t>
            </a:r>
          </a:p>
          <a:p>
            <a:pPr marL="457200" lvl="1" indent="0">
              <a:buNone/>
            </a:pPr>
            <a:endParaRPr lang="nl-NL" sz="22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We </a:t>
            </a:r>
            <a:r>
              <a:rPr lang="nl-NL" sz="22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voetballen</a:t>
            </a:r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elk jaar tegen andere scheidsrechters in de zaal en op het veld als team</a:t>
            </a:r>
          </a:p>
          <a:p>
            <a:endParaRPr lang="nl-NL" sz="2400" dirty="0">
              <a:latin typeface="Avenir" panose="02000503020000020003" pitchFamily="2" charset="0"/>
            </a:endParaRPr>
          </a:p>
          <a:p>
            <a:pPr marL="0" indent="0">
              <a:buNone/>
            </a:pPr>
            <a:endParaRPr lang="nl-NL" sz="2400" b="1" dirty="0">
              <a:latin typeface="Avenir" panose="02000503020000020003" pitchFamily="2" charset="0"/>
            </a:endParaRPr>
          </a:p>
          <a:p>
            <a:pPr marL="0" indent="0" algn="ctr">
              <a:buNone/>
            </a:pPr>
            <a:r>
              <a:rPr lang="nl-NL" sz="3200" b="1" i="1" dirty="0">
                <a:solidFill>
                  <a:schemeClr val="bg1"/>
                </a:solidFill>
                <a:latin typeface="Avenir" panose="02000503020000020003" pitchFamily="2" charset="0"/>
              </a:rPr>
              <a:t>We delen ervaringen, en we leren van elkaar!</a:t>
            </a:r>
            <a:endParaRPr lang="nl-NL" sz="2400" b="1" i="1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5B8F89-EEC7-B241-84EA-773984FFFF2A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6A15CA63-5066-6547-9ADD-856B84103A8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B0F32D-EAC9-A041-B04C-E5CE8C04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84B3A34-A772-264B-B4EE-8FFE3390D31D}"/>
              </a:ext>
            </a:extLst>
          </p:cNvPr>
          <p:cNvSpPr/>
          <p:nvPr/>
        </p:nvSpPr>
        <p:spPr>
          <a:xfrm>
            <a:off x="1257300" y="5401839"/>
            <a:ext cx="9664700" cy="1583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614781"/>
      </p:ext>
    </p:extLst>
  </p:cSld>
  <p:clrMapOvr>
    <a:masterClrMapping/>
  </p:clrMapOvr>
  <p:transition spd="slow" advClick="0" advTm="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64D81B6-44AF-004F-92FA-CC7A46B0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4300" y="-629101"/>
            <a:ext cx="12758738" cy="9041625"/>
          </a:xfrm>
          <a:prstGeom prst="rect">
            <a:avLst/>
          </a:prstGeom>
        </p:spPr>
      </p:pic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E3900D62-2779-5843-800A-5CE03AD7C896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993E1A2D-6B50-0547-B973-36ABF91CA609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AE908C-9BE3-664A-A8EA-16FDDB0C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5654"/>
      </p:ext>
    </p:extLst>
  </p:cSld>
  <p:clrMapOvr>
    <a:masterClrMapping/>
  </p:clrMapOvr>
  <p:transition spd="slow" advClick="0" advTm="2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CA2F0-3011-084A-9C58-385F6C4559F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Hoeveel kost het lidmaatschap?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DB5333-89A5-B44D-8D4A-73A74A91C8B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465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De contributie van de SDO betaal je over een heel kalenderjaar en je kunt deelnemen aan alle activiteiten van de vereniging</a:t>
            </a: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pPr marL="0" indent="0" algn="r">
              <a:buNone/>
            </a:pPr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2060"/>
                </a:solidFill>
                <a:latin typeface="Avenir" panose="02000503020000020003" pitchFamily="2" charset="0"/>
              </a:rPr>
              <a:t>						</a:t>
            </a:r>
            <a:r>
              <a:rPr lang="nl-NL" sz="1400" dirty="0">
                <a:solidFill>
                  <a:srgbClr val="002060"/>
                </a:solidFill>
                <a:latin typeface="Avenir" panose="02000503020000020003" pitchFamily="2" charset="0"/>
              </a:rPr>
              <a:t>* Prijzen vastgesteld voor verenigingsjaar 2022 *</a:t>
            </a:r>
            <a:endParaRPr lang="nl-NL" sz="1000" dirty="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4" name="Rechthoekige driehoek 3">
            <a:extLst>
              <a:ext uri="{FF2B5EF4-FFF2-40B4-BE49-F238E27FC236}">
                <a16:creationId xmlns:a16="http://schemas.microsoft.com/office/drawing/2014/main" id="{C15E0BD7-F347-2A4C-A131-D90666D70CBE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7980D693-0823-BF45-8C22-47C728E43D5D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D3B024-8477-DC4A-9A88-FCA22A41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B79905B-CED1-1249-9D32-43C898F53428}"/>
              </a:ext>
            </a:extLst>
          </p:cNvPr>
          <p:cNvSpPr/>
          <p:nvPr/>
        </p:nvSpPr>
        <p:spPr>
          <a:xfrm>
            <a:off x="1904998" y="3814762"/>
            <a:ext cx="4148139" cy="1709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venir" panose="02000503020000020003" pitchFamily="2" charset="0"/>
              </a:rPr>
              <a:t>Leden tot en met 18 jaar</a:t>
            </a:r>
          </a:p>
          <a:p>
            <a:pPr algn="ctr"/>
            <a:endParaRPr lang="nl-NL" sz="2000" dirty="0">
              <a:latin typeface="Avenir" panose="02000503020000020003" pitchFamily="2" charset="0"/>
            </a:endParaRPr>
          </a:p>
          <a:p>
            <a:pPr algn="ctr"/>
            <a:r>
              <a:rPr lang="nl-NL" sz="4800" b="1" dirty="0">
                <a:latin typeface="Avenir Black" panose="02000503020000020003" pitchFamily="2" charset="0"/>
              </a:rPr>
              <a:t>€20,00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CD2E6CA-203B-544E-9B83-241F8BF98C1E}"/>
              </a:ext>
            </a:extLst>
          </p:cNvPr>
          <p:cNvSpPr/>
          <p:nvPr/>
        </p:nvSpPr>
        <p:spPr>
          <a:xfrm>
            <a:off x="6138864" y="3814762"/>
            <a:ext cx="4148138" cy="1709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70C0"/>
                </a:solidFill>
                <a:latin typeface="Avenir" panose="02000503020000020003" pitchFamily="2" charset="0"/>
              </a:rPr>
              <a:t>Leden vanaf 19 jaar en ouder</a:t>
            </a:r>
          </a:p>
          <a:p>
            <a:pPr algn="ctr"/>
            <a:endParaRPr lang="nl-NL" dirty="0">
              <a:latin typeface="Avenir" panose="02000503020000020003" pitchFamily="2" charset="0"/>
            </a:endParaRPr>
          </a:p>
          <a:p>
            <a:pPr algn="ctr"/>
            <a:r>
              <a:rPr lang="nl-NL" sz="4400" b="1" dirty="0">
                <a:latin typeface="Avenir Black" panose="02000503020000020003" pitchFamily="2" charset="0"/>
              </a:rPr>
              <a:t>€60,00 </a:t>
            </a:r>
          </a:p>
        </p:txBody>
      </p:sp>
    </p:spTree>
    <p:extLst>
      <p:ext uri="{BB962C8B-B14F-4D97-AF65-F5344CB8AC3E}">
        <p14:creationId xmlns:p14="http://schemas.microsoft.com/office/powerpoint/2010/main" val="535212049"/>
      </p:ext>
    </p:extLst>
  </p:cSld>
  <p:clrMapOvr>
    <a:masterClrMapping/>
  </p:clrMapOvr>
  <p:transition spd="slow" advClick="0" advTm="8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AFA773C-B836-A048-BBA1-5F9720FA0E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013" y="-816253"/>
            <a:ext cx="12748208" cy="849050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9BD3401-2AC1-A44C-8EB1-D0445D5651FB}"/>
              </a:ext>
            </a:extLst>
          </p:cNvPr>
          <p:cNvSpPr/>
          <p:nvPr/>
        </p:nvSpPr>
        <p:spPr>
          <a:xfrm>
            <a:off x="806844" y="1119189"/>
            <a:ext cx="8079184" cy="1214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B97EDE2-F41B-AC4B-B9D9-89ED9F61D5DF}"/>
              </a:ext>
            </a:extLst>
          </p:cNvPr>
          <p:cNvSpPr txBox="1">
            <a:spLocks/>
          </p:cNvSpPr>
          <p:nvPr/>
        </p:nvSpPr>
        <p:spPr>
          <a:xfrm>
            <a:off x="928688" y="1328737"/>
            <a:ext cx="7843838" cy="22161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00DBCB-97D4-3E4D-A145-A45B456D3EF3}"/>
              </a:ext>
            </a:extLst>
          </p:cNvPr>
          <p:cNvSpPr/>
          <p:nvPr/>
        </p:nvSpPr>
        <p:spPr>
          <a:xfrm>
            <a:off x="806844" y="2275406"/>
            <a:ext cx="8079184" cy="9249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B5399009-2A89-1E44-842A-9DDADECE0079}"/>
              </a:ext>
            </a:extLst>
          </p:cNvPr>
          <p:cNvSpPr txBox="1">
            <a:spLocks/>
          </p:cNvSpPr>
          <p:nvPr/>
        </p:nvSpPr>
        <p:spPr>
          <a:xfrm>
            <a:off x="928686" y="2333627"/>
            <a:ext cx="7843839" cy="29241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800" dirty="0">
                <a:solidFill>
                  <a:schemeClr val="bg1"/>
                </a:solidFill>
                <a:latin typeface="Avenir" panose="02000503020000020003" pitchFamily="2" charset="0"/>
              </a:rPr>
              <a:t>Kijk eens rond op onze website of mail naar </a:t>
            </a:r>
            <a:r>
              <a:rPr lang="nl-NL" sz="1800" dirty="0">
                <a:solidFill>
                  <a:schemeClr val="bg1"/>
                </a:solidFill>
                <a:latin typeface="Avenir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secretaris@sdodoetinchem.nl</a:t>
            </a:r>
            <a:endParaRPr lang="nl-NL" sz="1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0" indent="0" algn="r">
              <a:buNone/>
            </a:pPr>
            <a:r>
              <a:rPr lang="nl-NL" sz="1800" b="1" i="1" dirty="0">
                <a:solidFill>
                  <a:schemeClr val="bg1"/>
                </a:solidFill>
                <a:latin typeface="Avenir" panose="02000503020000020003" pitchFamily="2" charset="0"/>
              </a:rPr>
              <a:t>Lijkt het je leuk eens mee te trainen? Vooral doen!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9ECCF9-F5CF-D346-943E-5588AB516E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91993" y="969695"/>
            <a:ext cx="3431070" cy="25751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9185162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O-presentatie" id="{7FA7E12D-AC4B-D947-94EF-CD475540BBBA}" vid="{3BAF9F1A-E74A-5641-BF92-620BC2BB5EF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16</TotalTime>
  <Words>230</Words>
  <Application>Microsoft Macintosh PowerPoint</Application>
  <PresentationFormat>Breedbeeld</PresentationFormat>
  <Paragraphs>47</Paragraphs>
  <Slides>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Avenir</vt:lpstr>
      <vt:lpstr>Avenir Black</vt:lpstr>
      <vt:lpstr>Avenir Roman</vt:lpstr>
      <vt:lpstr>Calibri</vt:lpstr>
      <vt:lpstr>Calibri Light</vt:lpstr>
      <vt:lpstr>Kantoorthema</vt:lpstr>
      <vt:lpstr>Presentatie Werving &amp; Behoud</vt:lpstr>
      <vt:lpstr>SDO – Wie wat waar?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Werving &amp; Behoud</dc:title>
  <dc:creator>Joost Soeter</dc:creator>
  <cp:lastModifiedBy>Joost Soeter</cp:lastModifiedBy>
  <cp:revision>2</cp:revision>
  <dcterms:created xsi:type="dcterms:W3CDTF">2019-10-22T22:18:05Z</dcterms:created>
  <dcterms:modified xsi:type="dcterms:W3CDTF">2021-12-01T21:01:26Z</dcterms:modified>
</cp:coreProperties>
</file>